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Source Code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bold.fntdata"/><Relationship Id="rId6" Type="http://schemas.openxmlformats.org/officeDocument/2006/relationships/slide" Target="slides/slide1.xml"/><Relationship Id="rId18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556b3cc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556b3cc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556b3dfd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556b3dfd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556b3cc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556b3cc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556b3df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556b3df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56b3c9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56b3c9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556b3df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556b3df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556b3dfd7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556b3df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CXLMW2dZv4D7G5A6UIMIyXuisuUe8LZ-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://www.cs.trincoll.edu/~ram/cpsc352/notes/heuristics.html" TargetMode="External"/><Relationship Id="rId5" Type="http://schemas.openxmlformats.org/officeDocument/2006/relationships/hyperlink" Target="https://www.wired.com/2013/01/traveling-salesman-problem/" TargetMode="External"/><Relationship Id="rId6" Type="http://schemas.openxmlformats.org/officeDocument/2006/relationships/hyperlink" Target="https://www.geeksforgeeks.org/travelling-salesman-problem-set-1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sxugAAI1al_poh7qG0osdTsUOwuNG2Ol/view" TargetMode="External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time is valuable, so is your money.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7732" l="0" r="0" t="0"/>
          <a:stretch/>
        </p:blipFill>
        <p:spPr>
          <a:xfrm>
            <a:off x="1135575" y="509350"/>
            <a:ext cx="3714750" cy="24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0" y="113470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ChAMps Travel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50300" y="4425400"/>
            <a:ext cx="1411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Abraham Benaim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Craig Hall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Mon Alarcon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 title="PROJECT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050" y="70525"/>
            <a:ext cx="6669900" cy="50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675" y="152400"/>
            <a:ext cx="36326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459250" y="1616225"/>
            <a:ext cx="8241300" cy="1720200"/>
          </a:xfrm>
          <a:prstGeom prst="rect">
            <a:avLst/>
          </a:prstGeom>
          <a:solidFill>
            <a:srgbClr val="FFFFFF">
              <a:alpha val="5809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Stackoverflow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Github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http://www.cs.trincoll.edu/~ram/cpsc352/notes/heuristics.html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rgbClr val="1155CC"/>
                </a:solidFill>
                <a:hlinkClick r:id="rId5"/>
              </a:rPr>
              <a:t>https://www.wired.com/2013/01/traveling-salesman-problem/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rgbClr val="1155CC"/>
                </a:solidFill>
                <a:hlinkClick r:id="rId6"/>
              </a:rPr>
              <a:t>https://www.geeksforgeeks.org/travelling-salesman-problem-set-1/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4" name="Google Shape;124;p24"/>
          <p:cNvSpPr txBox="1"/>
          <p:nvPr>
            <p:ph type="title"/>
          </p:nvPr>
        </p:nvSpPr>
        <p:spPr>
          <a:xfrm>
            <a:off x="265500" y="-220475"/>
            <a:ext cx="56187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Resources</a:t>
            </a:r>
            <a:endParaRPr sz="4800"/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265500" y="3336425"/>
            <a:ext cx="56187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590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deserve a holiday..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781225"/>
            <a:ext cx="8520600" cy="4170300"/>
          </a:xfrm>
          <a:prstGeom prst="rect">
            <a:avLst/>
          </a:prstGeom>
          <a:solidFill>
            <a:srgbClr val="FFFFFF">
              <a:alpha val="5642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wrapping up a project you’ve been working hard on all year, you’ve just been given a bonus! You decide it’s the perfect opportunity for a vacation. You also realize this might be the perfect excuse to finally visit some of your friends living abroad.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you’re faced with planning a trip: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 you’re dates are flexible, you know you want to spend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days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visiting your college roommate in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London, UK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days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your best friend in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Madrid, SP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You also need to spend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days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Paris, FR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your girlfriend is studying. You don’t care in what order, you just want the cheapest route that won’t be a headache. If you’re leaving from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Miami, FL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on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December 1, 2019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route would be the most cost efficient, so you don’t end up spending you’re entire bonus?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Luckily, you’re coworker is in the middle of a Data Analytics Bootcamp, and happens to be working on an app that can figure this out for you!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99" y="1449328"/>
            <a:ext cx="3089626" cy="2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 title="Champ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974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65500" y="-220475"/>
            <a:ext cx="5618700" cy="15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and Tools</a:t>
            </a:r>
            <a:endParaRPr/>
          </a:p>
        </p:txBody>
      </p:sp>
      <p:sp>
        <p:nvSpPr>
          <p:cNvPr id="77" name="Google Shape;77;p16"/>
          <p:cNvSpPr txBox="1"/>
          <p:nvPr>
            <p:ph idx="4294967295" type="subTitle"/>
          </p:nvPr>
        </p:nvSpPr>
        <p:spPr>
          <a:xfrm>
            <a:off x="265500" y="992000"/>
            <a:ext cx="8426700" cy="359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AutoNum type="arabicPeriod"/>
            </a:pPr>
            <a:r>
              <a:rPr b="1" lang="en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Define the problem:</a:t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It takes too long for an individual to manually search different iterations of flight routes to the same set of cities</a:t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Although there multi-city flight searches exist, the users have to have defined dates which leads to opportunity costs of finding a cheaper priced route</a:t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914400" marR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User may still not get the best available options if manually searching</a:t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AutoNum type="arabicPeriod"/>
            </a:pPr>
            <a:r>
              <a:rPr b="1" lang="en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Identify Data sources:</a:t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ser input for search parameters</a:t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marR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○"/>
            </a:pP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Number of adults; number of infants; origin city; date of departure; destination cities and length of stay 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Flight information / prices from travel search engine</a:t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4820100" y="140450"/>
            <a:ext cx="4045200" cy="14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Traveling </a:t>
            </a:r>
            <a:r>
              <a:rPr lang="en" sz="4800"/>
              <a:t>Salesperson</a:t>
            </a:r>
            <a:r>
              <a:rPr lang="en" sz="4800"/>
              <a:t> Problem</a:t>
            </a:r>
            <a:endParaRPr sz="4800"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4842000" y="1509725"/>
            <a:ext cx="4001400" cy="3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1A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each node is representative of a destination city, our application will have to query for the cheapest flights to and from each of the cities; the origin city is the first and last node visited. </a:t>
            </a:r>
            <a:endParaRPr sz="1300">
              <a:solidFill>
                <a:srgbClr val="131A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1A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output of possible routes would be a factorial of the number of cities (for example: if cities = 4, 3 destination cities plus the origin city;</a:t>
            </a:r>
            <a:endParaRPr sz="1300">
              <a:solidFill>
                <a:srgbClr val="131A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1A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 cities - 1! would result in 6 routes.) </a:t>
            </a:r>
            <a:endParaRPr sz="1300">
              <a:solidFill>
                <a:srgbClr val="131A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1A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 =4 ; 3!= 3 * 2 * 1 = 6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386125" y="4808500"/>
            <a:ext cx="17784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Image from trincoll.edu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75" y="1618261"/>
            <a:ext cx="3905175" cy="22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125250" y="297750"/>
            <a:ext cx="2989200" cy="29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more cities you add; the more iterations exist; the longer the query will take</a:t>
            </a:r>
            <a:endParaRPr sz="30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625" y="187387"/>
            <a:ext cx="5704800" cy="31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200400" y="3448475"/>
            <a:ext cx="88101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“The traveling salesman problem is easy to state, and — in theory at least — it can be easily solved by checking every round-trip route to find the shortest one. The trouble with this brute force approach is that as the number of cities grows, the corresponding number of round-trips to check quickly outstrips the capabilities of the fastest computers. With 10 cities, there are more than 300,000 different round-trips__.__ With 15 cities, the number of possibilities balloons to more than 87 billion.” (Wired.com).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7" y="224594"/>
            <a:ext cx="8540025" cy="46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81025"/>
            <a:ext cx="571500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256850" y="-86875"/>
            <a:ext cx="5618700" cy="15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and Tools</a:t>
            </a:r>
            <a:endParaRPr/>
          </a:p>
        </p:txBody>
      </p:sp>
      <p:sp>
        <p:nvSpPr>
          <p:cNvPr id="108" name="Google Shape;108;p21"/>
          <p:cNvSpPr txBox="1"/>
          <p:nvPr>
            <p:ph idx="4294967295" type="subTitle"/>
          </p:nvPr>
        </p:nvSpPr>
        <p:spPr>
          <a:xfrm>
            <a:off x="359050" y="1000675"/>
            <a:ext cx="7934400" cy="394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AutoNum type="arabicPeriod" startAt="3"/>
            </a:pPr>
            <a:r>
              <a:rPr b="1" lang="en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Extract, Transform, Load:</a:t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 a dynamic API query to Hipmunk (online travel search engine) to get data.</a:t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AutoNum type="arabicPeriod" startAt="3"/>
            </a:pPr>
            <a:r>
              <a:rPr b="1" lang="en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Data Staging:</a:t>
            </a: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Create lists and data frames of flight information and itineraries using conditional loops to iterate through various permutations of the user input in the queries. </a:t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○"/>
            </a:pP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Organize data into Data Frames that allow us to </a:t>
            </a: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the permutations by cheapest flights per route and select the cheapest route with the lowest agony score.</a:t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Geopy module to get Lat and Long for each city</a:t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AutoNum type="arabicPeriod" startAt="3"/>
            </a:pPr>
            <a:r>
              <a:rPr b="1" lang="en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Visualizations:</a:t>
            </a:r>
            <a:endParaRPr b="1" u="sng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●"/>
            </a:pP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 P</a:t>
            </a: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lotly</a:t>
            </a: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module to visualize flight path.</a:t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